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335" r:id="rId3"/>
    <p:sldId id="375" r:id="rId4"/>
    <p:sldId id="412" r:id="rId5"/>
    <p:sldId id="422" r:id="rId6"/>
    <p:sldId id="423" r:id="rId7"/>
    <p:sldId id="415" r:id="rId8"/>
    <p:sldId id="424" r:id="rId9"/>
    <p:sldId id="425" r:id="rId10"/>
    <p:sldId id="426" r:id="rId11"/>
    <p:sldId id="427" r:id="rId12"/>
    <p:sldId id="408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 Steven" initials="SS" lastIdx="3" clrIdx="0">
    <p:extLst>
      <p:ext uri="{19B8F6BF-5375-455C-9EA6-DF929625EA0E}">
        <p15:presenceInfo xmlns:p15="http://schemas.microsoft.com/office/powerpoint/2012/main" userId="cdb32f0b622968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AFA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125" d="100"/>
          <a:sy n="125" d="100"/>
        </p:scale>
        <p:origin x="1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2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3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32837-CF97-A83D-0D45-B00DB5E8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6B4556-AF1E-81F5-23BF-09290A2BB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143348-0C2C-0FC3-6032-D21C23872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EB6E6F-E331-AEF0-3E30-0D111DA8E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890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D476A-7BD2-1FA8-DD68-9DF5BEF9E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9A5DDD5-ACA8-7540-4D26-BDFD4E6C61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12F3462-5E57-1DC9-15F0-307EEAABF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F59FC8-F7E9-799D-2CE6-59DE725A13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06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7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83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5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788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024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648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8F53B-2648-0C67-AC6F-968C495CE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1411ADB-1E4C-D244-BD29-F94D09726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395900-351A-0A3A-8521-3C03F641B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7FCE36-F5A6-3BD0-D807-95456D585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38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BF1B1-7899-D892-DA54-2753220A1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FED821-F720-BBDA-DE9B-26EA49D14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324B1F-1127-9317-EE86-7BDF234EC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1A6127-712E-A604-AF5A-A7934D228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0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913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2145" y="99463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038" y="98550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comments" Target="../comments/commen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comments" Target="../comments/commen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98576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28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Peng Shan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4979" y="1476763"/>
            <a:ext cx="11699213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Spectrum-based Modality Representation Fusion Graph Convolutional Network for Multimodal Recommendation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6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2024.12.26 •  ChongQing</a:t>
            </a:r>
            <a:r>
              <a:rPr lang="en-US" altLang="zh-CN" dirty="0"/>
              <a:t>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10065655" y="5245160"/>
            <a:ext cx="1744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SIGIR 2025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41112" y="4902849"/>
            <a:ext cx="4509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Code</a:t>
            </a:r>
            <a:r>
              <a:rPr lang="zh-CN" altLang="en-US" sz="1600"/>
              <a:t>：</a:t>
            </a:r>
            <a:r>
              <a:rPr lang="en-US" altLang="zh-CN" sz="1600" dirty="0"/>
              <a:t>None</a:t>
            </a:r>
            <a:endParaRPr lang="en-US" altLang="zh-CN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0B6A0A9-1434-0124-4805-93DE2BFAB7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8069" y="2399699"/>
            <a:ext cx="8350888" cy="2503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F77D1-E0F6-21B2-0532-F36D574B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E1472A5-B9CA-B064-0305-B2B31D78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D483CD5-2DC6-22F1-3677-1171A0527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69" y="1365504"/>
            <a:ext cx="6137359" cy="53279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F184A63-A68B-073D-38F1-251EED758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197" y="1410979"/>
            <a:ext cx="4974931" cy="17601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8C4D3CF-80EB-FD75-C30C-49831FBEF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695" y="3885569"/>
            <a:ext cx="5277735" cy="19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3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F9D07-00E6-AE2B-B199-24619EA0E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639C1228-F8E5-CEE8-7082-AF7AA423C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DD394A2-42D3-A6D0-D8B8-C90C9EB86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871" y="2002744"/>
            <a:ext cx="6254938" cy="34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08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39262" y="3241166"/>
            <a:ext cx="10515600" cy="482946"/>
          </a:xfrm>
        </p:spPr>
        <p:txBody>
          <a:bodyPr/>
          <a:lstStyle/>
          <a:p>
            <a:r>
              <a:rPr kumimoji="1" lang="en-US" altLang="zh-CN" sz="8000" dirty="0">
                <a:latin typeface="Times New Roman" panose="02020603050405020304" pitchFamily="18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18803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93377" y="71674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904873" y="1325570"/>
            <a:ext cx="5513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Existing methods still face the following critical issues:</a:t>
            </a:r>
          </a:p>
          <a:p>
            <a:pPr algn="just"/>
            <a:endParaRPr lang="en-US" altLang="zh-CN" dirty="0"/>
          </a:p>
          <a:p>
            <a:pPr marL="342900" indent="-342900" algn="just">
              <a:buAutoNum type="arabicPeriod"/>
            </a:pPr>
            <a:r>
              <a:rPr lang="en-US" altLang="zh-CN" dirty="0"/>
              <a:t>the lack of effective characterization of modal preferences across different behaviors, as user attention to different item modalities varies depending on the behavior;</a:t>
            </a:r>
          </a:p>
          <a:p>
            <a:pPr marL="342900" indent="-342900" algn="just">
              <a:buAutoNum type="arabicPeriod"/>
            </a:pPr>
            <a:endParaRPr lang="en-US" altLang="zh-CN" dirty="0"/>
          </a:p>
          <a:p>
            <a:pPr marL="342900" indent="-342900" algn="just">
              <a:buAutoNum type="arabicPeriod"/>
            </a:pPr>
            <a:r>
              <a:rPr lang="en-US" altLang="zh-CN" dirty="0"/>
              <a:t>the difficulty of effectively mitigating implicit noise in user behavior, such as unintended actions like accidental clicks;</a:t>
            </a:r>
          </a:p>
          <a:p>
            <a:pPr marL="342900" indent="-342900" algn="just">
              <a:buAutoNum type="arabicPeriod"/>
            </a:pPr>
            <a:endParaRPr lang="en-US" altLang="zh-CN" dirty="0"/>
          </a:p>
          <a:p>
            <a:pPr marL="342900" indent="-342900" algn="just">
              <a:buAutoNum type="arabicPeriod"/>
            </a:pPr>
            <a:r>
              <a:rPr lang="en-US" altLang="zh-CN" dirty="0"/>
              <a:t>the inability to handle modality noise in multi-modal representations, which further impacts the accurate modeling of user preferences.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6D82325-F0DC-ECFF-6BBD-13BDA1CE3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139"/>
            <a:ext cx="4870704" cy="59768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DF9324-0163-A666-9FB3-6EFE2E08D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296" y="1364388"/>
            <a:ext cx="9741408" cy="54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3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ED8CA04-C84D-C8C0-106A-563490EF4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197" y="4136866"/>
            <a:ext cx="4866803" cy="4185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60AD99-D05C-459C-9FD1-5D70D8989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664" y="4610013"/>
            <a:ext cx="5176804" cy="42593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EC4131-BFD4-CA97-B9F1-7CF350976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498" y="4115872"/>
            <a:ext cx="4105838" cy="43949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73C235A-33B6-365C-CABF-802D395B16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6498" y="4580722"/>
            <a:ext cx="4105838" cy="43991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051D410-7F98-A1B5-206D-E40E28FBB6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6498" y="5123030"/>
            <a:ext cx="3919726" cy="40511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94374E5-EE32-62FD-3204-27CA38146A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8180" y="1486941"/>
            <a:ext cx="7951577" cy="246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7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FDE2BA7-53FC-7318-F0DB-CF9525CACC16}"/>
              </a:ext>
            </a:extLst>
          </p:cNvPr>
          <p:cNvSpPr/>
          <p:nvPr/>
        </p:nvSpPr>
        <p:spPr>
          <a:xfrm>
            <a:off x="11436096" y="5211039"/>
            <a:ext cx="134112" cy="1579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0FE4FC7-15FF-1D70-2783-06C1554FBE3A}"/>
              </a:ext>
            </a:extLst>
          </p:cNvPr>
          <p:cNvSpPr/>
          <p:nvPr/>
        </p:nvSpPr>
        <p:spPr>
          <a:xfrm>
            <a:off x="11436096" y="6503211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9A2A58C-CF42-6D44-62FD-030CE54BC02C}"/>
              </a:ext>
            </a:extLst>
          </p:cNvPr>
          <p:cNvSpPr/>
          <p:nvPr/>
        </p:nvSpPr>
        <p:spPr>
          <a:xfrm>
            <a:off x="10140696" y="3342227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BEAD13-9598-5A0D-7CA3-27C46DF0E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205" y="919674"/>
            <a:ext cx="4851111" cy="4840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5530BB2-FB66-D11F-33A3-6A7835234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205" y="1571636"/>
            <a:ext cx="4284183" cy="484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44A9690-C22D-D817-CEF3-08E3E864B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745" y="2506771"/>
            <a:ext cx="4576791" cy="7273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1973FD0-9F29-6807-30F2-F873F2B28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5025" y="3552233"/>
            <a:ext cx="4576791" cy="7364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9CF8117-9789-CE82-B76C-7DF8ECD661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9305" y="4760477"/>
            <a:ext cx="4576791" cy="79912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C43C2F0-9BCB-9067-7A40-917D1E5A38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5279" y="5926361"/>
            <a:ext cx="4504036" cy="5196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B206A3E-6C8C-4FED-00C9-017E039185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862" y="4010878"/>
            <a:ext cx="5335691" cy="179803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EF0207B-FCEA-E1B3-7026-09B4574E73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9789" y="5992369"/>
            <a:ext cx="4102909" cy="79847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43F99AD-0BC7-D89D-9285-5135861C79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271" y="1352212"/>
            <a:ext cx="5499641" cy="26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5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73EFBA3-A862-A67B-489E-017DEF2E19B9}"/>
              </a:ext>
            </a:extLst>
          </p:cNvPr>
          <p:cNvSpPr/>
          <p:nvPr/>
        </p:nvSpPr>
        <p:spPr>
          <a:xfrm>
            <a:off x="11509248" y="3203639"/>
            <a:ext cx="91440" cy="1735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65479F-D32F-6C19-0447-4C65A0C10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081" y="742910"/>
            <a:ext cx="3530753" cy="8192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BCB17BB-C7FE-905D-EED9-63D7756C6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58" y="836480"/>
            <a:ext cx="4552846" cy="312339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2D63671-980A-77CB-9F42-82CEC8B05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783" y="1649575"/>
            <a:ext cx="3935553" cy="4049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8090BD7-1A04-8E54-CA58-06BF99E41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975" y="2160139"/>
            <a:ext cx="4011167" cy="3279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6B8E132-6F03-A4D6-D94C-CE60CE6B3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3701" y="2593716"/>
            <a:ext cx="3741713" cy="73207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9F58D66-4793-7E48-518B-4549808F9E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4962" y="3315328"/>
            <a:ext cx="4522368" cy="64454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9583B64-59B1-BA38-0E96-3363B4E4D5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1805" y="4047402"/>
            <a:ext cx="4238337" cy="145038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613448F-72EB-85B0-D132-E6ED3D35E2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8975" y="5585314"/>
            <a:ext cx="3921645" cy="36061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125DBEFF-F1DD-58B3-9F3B-A50BA3EF78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0010" y="6310253"/>
            <a:ext cx="4733700" cy="39447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F69106D-C081-61D5-F929-F3D9C2498D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09760" y="6115090"/>
            <a:ext cx="3870860" cy="589638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D0BF63CE-533C-F0B2-5343-551D8365AB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3882" y="4113831"/>
            <a:ext cx="4633879" cy="19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2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11A5510-AC5B-ED7F-27FE-1F639B569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119" y="2664476"/>
            <a:ext cx="8381762" cy="196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321D3-F94F-32E2-090F-37AF7EFA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6A794BC-1FAB-62E9-1395-3AAF20C4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0EA8869-AB2D-C85A-54F5-A8A5D3435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456" y="1362317"/>
            <a:ext cx="9549089" cy="54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7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62E50-416B-74CF-B391-47D83A16A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F99B2CF1-9CCB-463D-1BE9-1A697CDE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AA6FAF-E466-F9FB-681B-8DFBD75D5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299" y="1361220"/>
            <a:ext cx="6251403" cy="538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36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135</Words>
  <Application>Microsoft Office PowerPoint</Application>
  <PresentationFormat>宽屏</PresentationFormat>
  <Paragraphs>40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等线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Motivation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Thanks!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Shan Steven</cp:lastModifiedBy>
  <cp:revision>1816</cp:revision>
  <dcterms:created xsi:type="dcterms:W3CDTF">2017-04-22T07:59:00Z</dcterms:created>
  <dcterms:modified xsi:type="dcterms:W3CDTF">2025-07-28T10:14:01Z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